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68" r:id="rId9"/>
    <p:sldId id="272" r:id="rId10"/>
    <p:sldId id="263" r:id="rId11"/>
    <p:sldId id="264" r:id="rId12"/>
    <p:sldId id="265" r:id="rId13"/>
    <p:sldId id="269" r:id="rId14"/>
    <p:sldId id="274" r:id="rId1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42" autoAdjust="0"/>
    <p:restoredTop sz="94643" autoAdjust="0"/>
  </p:normalViewPr>
  <p:slideViewPr>
    <p:cSldViewPr>
      <p:cViewPr varScale="1">
        <p:scale>
          <a:sx n="90" d="100"/>
          <a:sy n="90" d="100"/>
        </p:scale>
        <p:origin x="99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BD20A5-5E86-4A7F-8D20-5DA57DB36ACE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23E14E-DC45-467B-A523-19C8F252B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8140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5863B-CE01-444E-825E-BD24493A89AB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11D67-56C8-47F7-957C-27EEE9B845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326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5863B-CE01-444E-825E-BD24493A89AB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11D67-56C8-47F7-957C-27EEE9B845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26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5863B-CE01-444E-825E-BD24493A89AB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11D67-56C8-47F7-957C-27EEE9B845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807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5863B-CE01-444E-825E-BD24493A89AB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11D67-56C8-47F7-957C-27EEE9B845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035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5863B-CE01-444E-825E-BD24493A89AB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11D67-56C8-47F7-957C-27EEE9B845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1413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5863B-CE01-444E-825E-BD24493A89AB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11D67-56C8-47F7-957C-27EEE9B845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36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5863B-CE01-444E-825E-BD24493A89AB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11D67-56C8-47F7-957C-27EEE9B845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04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5863B-CE01-444E-825E-BD24493A89AB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11D67-56C8-47F7-957C-27EEE9B845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641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5863B-CE01-444E-825E-BD24493A89AB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11D67-56C8-47F7-957C-27EEE9B845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862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5863B-CE01-444E-825E-BD24493A89AB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11D67-56C8-47F7-957C-27EEE9B845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290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5863B-CE01-444E-825E-BD24493A89AB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11D67-56C8-47F7-957C-27EEE9B845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450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5863B-CE01-444E-825E-BD24493A89AB}" type="datetimeFigureOut">
              <a:rPr lang="en-US" smtClean="0"/>
              <a:pPr/>
              <a:t>11/3/2017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11D67-56C8-47F7-957C-27EEE9B845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32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rstory@montax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981199"/>
          </a:xfrm>
        </p:spPr>
        <p:txBody>
          <a:bodyPr/>
          <a:lstStyle/>
          <a:p>
            <a:r>
              <a:rPr lang="en-US" dirty="0" smtClean="0"/>
              <a:t>ENTITLEMENT SHARE ORIGINS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38400"/>
            <a:ext cx="6400800" cy="3200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PURPOSE</a:t>
            </a:r>
          </a:p>
          <a:p>
            <a:pPr marL="514350" indent="-514350" algn="l">
              <a:buAutoNum type="arabicPeriod"/>
            </a:pPr>
            <a:r>
              <a:rPr lang="en-US" dirty="0" smtClean="0"/>
              <a:t>TO INSTITUTIONALIZE THE      REIMBURSEMENTS FOR LEGISLATIVE PROPERTY TAX REDUCTIONS</a:t>
            </a:r>
          </a:p>
          <a:p>
            <a:pPr marL="514350" indent="-514350" algn="l">
              <a:buAutoNum type="arabicPeriod" startAt="2"/>
            </a:pPr>
            <a:r>
              <a:rPr lang="en-US" dirty="0" smtClean="0"/>
              <a:t>TO SIMPLIFY REVENUE EXCHANGES BETWEEN  STATE AND LOCAL GOVERNMENTS</a:t>
            </a:r>
          </a:p>
          <a:p>
            <a:pPr marL="514350" indent="-514350" algn="l">
              <a:buAutoNum type="arabicPeriod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799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2001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COUNTY COLLECTED MOTOR VEHICLE</a:t>
            </a:r>
          </a:p>
          <a:p>
            <a:r>
              <a:rPr lang="en-US" dirty="0" smtClean="0"/>
              <a:t>COUNTY COLLECTED DISTRICT COURT FEES</a:t>
            </a:r>
          </a:p>
          <a:p>
            <a:r>
              <a:rPr lang="en-US" dirty="0" smtClean="0"/>
              <a:t>ALL MONEY WAS SENT TO STATE</a:t>
            </a:r>
          </a:p>
          <a:p>
            <a:r>
              <a:rPr lang="en-US" dirty="0" smtClean="0"/>
              <a:t>STATE REDISTRIBUTED MONEY TO LOCAL GOVTS. AND SCHOOLS AS ENTITLEMENT SHARE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336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STATE ASSUMED DISTRICT COURTS AND ENTITLEMENTS TO COUNTIES WERE REDUCED</a:t>
            </a:r>
          </a:p>
          <a:p>
            <a:r>
              <a:rPr lang="en-US" dirty="0" smtClean="0"/>
              <a:t>STATE ASSUMED SOME HIGHWAYS THAT WERE LOCALLY MAINTAINED</a:t>
            </a:r>
          </a:p>
          <a:p>
            <a:r>
              <a:rPr lang="en-US" dirty="0" smtClean="0"/>
              <a:t>STATE ASSUMED WELFARE IN ALL COUNTIES</a:t>
            </a:r>
          </a:p>
          <a:p>
            <a:r>
              <a:rPr lang="en-US" dirty="0" smtClean="0"/>
              <a:t>STATE TOOK OVER PUBLIC DEFENDERS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81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GROWTH FACTOR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SEPARATE GROWTH FACTORS WERE DEVELOPED FOR EACH LEVEL OF LOCAL GOVERNMENT BASED ON THE HISTORIC GROWTH OF THE REVENUE CONTAINED IN THEIR ENTITLEMENT PAYMENT</a:t>
            </a:r>
          </a:p>
          <a:p>
            <a:r>
              <a:rPr lang="en-US" dirty="0" smtClean="0"/>
              <a:t>CITIES-BASED ON GAMING, ALCOHOL, VEHICLES</a:t>
            </a:r>
          </a:p>
          <a:p>
            <a:r>
              <a:rPr lang="en-US" dirty="0" smtClean="0"/>
              <a:t>COUNTIES—BASED ON VEHICLES, GAMING OTHER</a:t>
            </a:r>
          </a:p>
          <a:p>
            <a:r>
              <a:rPr lang="en-US" dirty="0" smtClean="0"/>
              <a:t>SCHOOLS—BASED ON VEHICLES FINANCIAL INST.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9306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ADDITIONS MADE FOR BUSINESS EQUIPMENT REDUCTIONS IN 2011 AND 2013</a:t>
            </a:r>
          </a:p>
          <a:p>
            <a:r>
              <a:rPr lang="en-US" dirty="0" smtClean="0"/>
              <a:t>GROWTH FACTORS SUSPENDED OR CHANGED</a:t>
            </a:r>
          </a:p>
          <a:p>
            <a:r>
              <a:rPr lang="en-US" dirty="0" smtClean="0"/>
              <a:t>SCHOOL BLOCK GRANTS DIVERTED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367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en-US" dirty="0"/>
          </a:p>
          <a:p>
            <a:pPr marL="109728" indent="0" algn="ctr">
              <a:buNone/>
            </a:pPr>
            <a:r>
              <a:rPr lang="en-US" dirty="0" smtClean="0"/>
              <a:t>BOB STORY</a:t>
            </a:r>
          </a:p>
          <a:p>
            <a:pPr marL="109728" indent="0" algn="ctr">
              <a:buNone/>
            </a:pPr>
            <a:r>
              <a:rPr lang="en-US" dirty="0" smtClean="0"/>
              <a:t>EXECUTIVE DIRECTOR</a:t>
            </a:r>
          </a:p>
          <a:p>
            <a:pPr algn="ctr"/>
            <a:endParaRPr lang="en-US" dirty="0"/>
          </a:p>
          <a:p>
            <a:pPr marL="109728" indent="0" algn="ctr">
              <a:buNone/>
            </a:pPr>
            <a:r>
              <a:rPr lang="en-US" dirty="0" smtClean="0">
                <a:hlinkClick r:id="rId2"/>
              </a:rPr>
              <a:t>rstory@montax.org</a:t>
            </a:r>
            <a:endParaRPr lang="en-US" dirty="0" smtClean="0"/>
          </a:p>
          <a:p>
            <a:pPr marL="109728" indent="0" algn="ctr">
              <a:buNone/>
            </a:pPr>
            <a:r>
              <a:rPr lang="en-US" dirty="0" smtClean="0"/>
              <a:t>406-465-6233  cell</a:t>
            </a:r>
          </a:p>
          <a:p>
            <a:pPr marL="109728" indent="0" algn="ctr">
              <a:buNone/>
            </a:pPr>
            <a:r>
              <a:rPr lang="en-US" dirty="0" smtClean="0"/>
              <a:t>406-442-2130  office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MONTANA TAXPAYERS ASSOCIATION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223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REDUCTIONS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  <a:p>
            <a:r>
              <a:rPr lang="en-US" dirty="0" smtClean="0"/>
              <a:t>THE 1999 LEGISLATURE MADE THE FOLLOWING PROPERTY TAX RATE REDUCTIONS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ELECTRICAL GENERATION  12% --6%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TELECOM PROPERTY 12%--6%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BUSINESS EQUIPMENT  6%--3%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LIVESTOCK PHASE OUT  4%--0</a:t>
            </a:r>
          </a:p>
          <a:p>
            <a:r>
              <a:rPr lang="en-US" dirty="0"/>
              <a:t>STATE REIMBURSED THESE CUTS (approx. $76 million)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406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REIMBURSEMENTS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REIMBURSEMENTS WERE DOLLAR FOR DOLLAR TO ALL TAXING JUSISDICTIONS</a:t>
            </a:r>
          </a:p>
          <a:p>
            <a:r>
              <a:rPr lang="en-US" dirty="0" smtClean="0"/>
              <a:t>REIMBURSEMENTS WERE MEANT TO BE ONGOING  (previous business equipment reimbursements were phased out over 10 years</a:t>
            </a:r>
          </a:p>
          <a:p>
            <a:r>
              <a:rPr lang="en-US" dirty="0" smtClean="0"/>
              <a:t>REIMBURSEMENTS WERE MEANT TO PREVENT IMMEDIATE PROPERTY TAX SHIFTS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600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SIMPLIFICATION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MANY SOURCES OF REVENUE WERE COLLECTED AND TRANSFERRED BETWEEN STATE AND LOCAL GOVERNMENTS</a:t>
            </a:r>
          </a:p>
          <a:p>
            <a:r>
              <a:rPr lang="en-US" dirty="0" smtClean="0"/>
              <a:t>STATE COLLECTED SOME REVENUES AND DISTRIBUTED THEM TO LOCAL GOVT. AND SCHOOLS</a:t>
            </a:r>
          </a:p>
          <a:p>
            <a:r>
              <a:rPr lang="en-US" dirty="0" smtClean="0"/>
              <a:t>COUNTIES COLLECTED SOME REVENUES AND DISTRIBUTED THEM TO SCHOOLS,LOCAL GOVT. AND STATE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26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REVENUE COLLECTION PRE 2001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STATE COLLECTED</a:t>
            </a:r>
          </a:p>
          <a:p>
            <a:pPr lvl="1"/>
            <a:r>
              <a:rPr lang="en-US" dirty="0" smtClean="0"/>
              <a:t>GAMING REVENUE</a:t>
            </a:r>
          </a:p>
          <a:p>
            <a:pPr lvl="1"/>
            <a:r>
              <a:rPr lang="en-US" dirty="0" smtClean="0"/>
              <a:t>ALCOHOL TAXES</a:t>
            </a:r>
          </a:p>
          <a:p>
            <a:pPr lvl="1"/>
            <a:r>
              <a:rPr lang="en-US" dirty="0" smtClean="0"/>
              <a:t>FINANCIAL INSTITUTIONS </a:t>
            </a:r>
          </a:p>
          <a:p>
            <a:pPr marL="457200" lvl="1" indent="0">
              <a:buNone/>
            </a:pPr>
            <a:r>
              <a:rPr lang="en-US" dirty="0"/>
              <a:t>	</a:t>
            </a:r>
          </a:p>
          <a:p>
            <a:r>
              <a:rPr lang="en-US" dirty="0" smtClean="0"/>
              <a:t>STATE  ALSO MADE PILT PAYMENTS TO JURISDICTIONS THAT HAD OVER 6% STATE LAND</a:t>
            </a:r>
          </a:p>
        </p:txBody>
      </p:sp>
    </p:spTree>
    <p:extLst>
      <p:ext uri="{BB962C8B-B14F-4D97-AF65-F5344CB8AC3E}">
        <p14:creationId xmlns:p14="http://schemas.microsoft.com/office/powerpoint/2010/main" val="1991962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REVENUE COLLECTIONS PRE 2001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COUNTY COLLECTED AND DISTRIBUTED</a:t>
            </a:r>
          </a:p>
          <a:p>
            <a:pPr lvl="1"/>
            <a:r>
              <a:rPr lang="en-US" dirty="0" smtClean="0"/>
              <a:t>MOTOR VEHICLE TAXES</a:t>
            </a:r>
          </a:p>
          <a:p>
            <a:pPr lvl="1"/>
            <a:r>
              <a:rPr lang="en-US" dirty="0" smtClean="0"/>
              <a:t>MOTOR VEHICLE FEES</a:t>
            </a:r>
          </a:p>
          <a:p>
            <a:pPr lvl="1"/>
            <a:r>
              <a:rPr lang="en-US" dirty="0" smtClean="0"/>
              <a:t>COURT FEES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137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AFTER 2001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COUNTY COLLECTED MOTOR VEHICLE</a:t>
            </a:r>
          </a:p>
          <a:p>
            <a:r>
              <a:rPr lang="en-US" dirty="0" smtClean="0"/>
              <a:t>COUNTY COLLECTED DISTRICT COURT FEES</a:t>
            </a:r>
          </a:p>
          <a:p>
            <a:r>
              <a:rPr lang="en-US" dirty="0" smtClean="0"/>
              <a:t>ALL MONEY WAS SENT TO STATE</a:t>
            </a:r>
          </a:p>
          <a:p>
            <a:r>
              <a:rPr lang="en-US" dirty="0" smtClean="0"/>
              <a:t>STATE REDISTRIBUTED MONEY TO LOCAL GOVTS. AND SCHOOLS AS ENTITLEMENT SHARE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284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AFTER 2001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STATE STILL COLLECTED </a:t>
            </a:r>
            <a:endParaRPr lang="en-US" dirty="0"/>
          </a:p>
          <a:p>
            <a:pPr lvl="1"/>
            <a:r>
              <a:rPr lang="en-US" dirty="0" smtClean="0"/>
              <a:t>GAMING REVENUE</a:t>
            </a:r>
          </a:p>
          <a:p>
            <a:pPr lvl="1"/>
            <a:r>
              <a:rPr lang="en-US" dirty="0" smtClean="0"/>
              <a:t>ALCOHOL REVENUE</a:t>
            </a:r>
          </a:p>
          <a:p>
            <a:pPr lvl="1"/>
            <a:r>
              <a:rPr lang="en-US" dirty="0" smtClean="0"/>
              <a:t>FINANCIAL INSTITUTION</a:t>
            </a:r>
          </a:p>
          <a:p>
            <a:pPr lvl="1"/>
            <a:r>
              <a:rPr lang="en-US" dirty="0" smtClean="0"/>
              <a:t>FEDERAL PAYMENTS</a:t>
            </a:r>
          </a:p>
          <a:p>
            <a:r>
              <a:rPr lang="en-US" dirty="0" smtClean="0"/>
              <a:t>STATE DISTRIBUTED ENTITLEMENT SHARE PAYMENTS  (ALMOST $200 MILLION)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653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ENTITLEMENT SHARE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pPr algn="ctr"/>
            <a:r>
              <a:rPr lang="en-US" dirty="0" smtClean="0"/>
              <a:t>COMPONENTS</a:t>
            </a:r>
          </a:p>
          <a:p>
            <a:r>
              <a:rPr lang="en-US" dirty="0" smtClean="0"/>
              <a:t>REIMBURSEMENTS</a:t>
            </a:r>
          </a:p>
          <a:p>
            <a:r>
              <a:rPr lang="en-US" dirty="0" smtClean="0"/>
              <a:t>VEHICLE MONEYS</a:t>
            </a:r>
          </a:p>
          <a:p>
            <a:r>
              <a:rPr lang="en-US" dirty="0" smtClean="0"/>
              <a:t>GAMING</a:t>
            </a:r>
          </a:p>
          <a:p>
            <a:r>
              <a:rPr lang="en-US" dirty="0" smtClean="0"/>
              <a:t>ALCOHOL TAXES</a:t>
            </a:r>
          </a:p>
          <a:p>
            <a:r>
              <a:rPr lang="en-US" dirty="0" smtClean="0"/>
              <a:t>PILT</a:t>
            </a:r>
          </a:p>
          <a:p>
            <a:r>
              <a:rPr lang="en-US" dirty="0" smtClean="0"/>
              <a:t>FINANCIAL INSTITUTIONS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249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378</Words>
  <Application>Microsoft Office PowerPoint</Application>
  <PresentationFormat>On-screen Show (4:3)</PresentationFormat>
  <Paragraphs>90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ENTITLEMENT SHARE ORIGINS</vt:lpstr>
      <vt:lpstr>TAX REDUCTIONS</vt:lpstr>
      <vt:lpstr>REIMBURSEMENTS</vt:lpstr>
      <vt:lpstr>SIMPLIFICATION </vt:lpstr>
      <vt:lpstr>REVENUE COLLECTION PRE 2001</vt:lpstr>
      <vt:lpstr>REVENUE COLLECTIONS PRE 2001</vt:lpstr>
      <vt:lpstr>AFTER 2001</vt:lpstr>
      <vt:lpstr> AFTER 2001</vt:lpstr>
      <vt:lpstr>ENTITLEMENT SHARE</vt:lpstr>
      <vt:lpstr>AFTER 2001</vt:lpstr>
      <vt:lpstr>OTHER CHANGES</vt:lpstr>
      <vt:lpstr>GROWTH FACTOR</vt:lpstr>
      <vt:lpstr>RECENT CHANGES</vt:lpstr>
      <vt:lpstr>MONTANA TAXPAYERS ASSOCIATION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ENTITLEMENT SHARE ORIGINS</dc:title>
  <dc:creator>Bob</dc:creator>
  <cp:lastModifiedBy>Kurtz, Leanne</cp:lastModifiedBy>
  <cp:revision>15</cp:revision>
  <cp:lastPrinted>2017-11-03T15:20:19Z</cp:lastPrinted>
  <dcterms:created xsi:type="dcterms:W3CDTF">2017-11-02T20:30:52Z</dcterms:created>
  <dcterms:modified xsi:type="dcterms:W3CDTF">2017-11-03T17:07:22Z</dcterms:modified>
</cp:coreProperties>
</file>